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7772400" cy="12801600"/>
  <p:notesSz cx="7772400" cy="12801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968496"/>
            <a:ext cx="660654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7168896"/>
            <a:ext cx="544068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944368"/>
            <a:ext cx="3380994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944368"/>
            <a:ext cx="3380994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512064"/>
            <a:ext cx="6995160" cy="20482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944368"/>
            <a:ext cx="699516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11905488"/>
            <a:ext cx="2487168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11905488"/>
            <a:ext cx="1787652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11905488"/>
            <a:ext cx="1787652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158" y="1632457"/>
            <a:ext cx="4022090" cy="75819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algn="ctr" marL="12700" marR="5080">
              <a:lnSpc>
                <a:spcPts val="1550"/>
              </a:lnSpc>
              <a:spcBef>
                <a:spcPts val="210"/>
              </a:spcBef>
            </a:pPr>
            <a:r>
              <a:rPr dirty="0" sz="1350" b="1">
                <a:latin typeface="Times New Roman"/>
                <a:cs typeface="Times New Roman"/>
              </a:rPr>
              <a:t>HIGH</a:t>
            </a:r>
            <a:r>
              <a:rPr dirty="0" sz="1350" spc="-5" b="1">
                <a:latin typeface="Times New Roman"/>
                <a:cs typeface="Times New Roman"/>
              </a:rPr>
              <a:t> </a:t>
            </a:r>
            <a:r>
              <a:rPr dirty="0" sz="1350" b="1">
                <a:latin typeface="Times New Roman"/>
                <a:cs typeface="Times New Roman"/>
              </a:rPr>
              <a:t>COURT</a:t>
            </a:r>
            <a:r>
              <a:rPr dirty="0" sz="1350" spc="-5" b="1">
                <a:latin typeface="Times New Roman"/>
                <a:cs typeface="Times New Roman"/>
              </a:rPr>
              <a:t> </a:t>
            </a:r>
            <a:r>
              <a:rPr dirty="0" sz="1350" b="1">
                <a:latin typeface="Times New Roman"/>
                <a:cs typeface="Times New Roman"/>
              </a:rPr>
              <a:t>OF</a:t>
            </a:r>
            <a:r>
              <a:rPr dirty="0" sz="1350" spc="-5" b="1">
                <a:latin typeface="Times New Roman"/>
                <a:cs typeface="Times New Roman"/>
              </a:rPr>
              <a:t> </a:t>
            </a:r>
            <a:r>
              <a:rPr dirty="0" sz="1350" b="1">
                <a:latin typeface="Times New Roman"/>
                <a:cs typeface="Times New Roman"/>
              </a:rPr>
              <a:t>JUDICATURE AT</a:t>
            </a:r>
            <a:r>
              <a:rPr dirty="0" sz="1350" spc="-5" b="1">
                <a:latin typeface="Times New Roman"/>
                <a:cs typeface="Times New Roman"/>
              </a:rPr>
              <a:t> </a:t>
            </a:r>
            <a:r>
              <a:rPr dirty="0" sz="1350" spc="-10" b="1">
                <a:latin typeface="Times New Roman"/>
                <a:cs typeface="Times New Roman"/>
              </a:rPr>
              <a:t>ALLAHABAD LUCKNOW</a:t>
            </a:r>
            <a:endParaRPr sz="13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115"/>
              </a:spcBef>
            </a:pPr>
            <a:r>
              <a:rPr dirty="0" sz="1200" b="1">
                <a:latin typeface="Times New Roman"/>
                <a:cs typeface="Times New Roman"/>
              </a:rPr>
              <a:t>CRIMINAL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MISC. BAIL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APPLICATION No. -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6408 of </a:t>
            </a:r>
            <a:r>
              <a:rPr dirty="0" sz="1200" spc="-20" b="1">
                <a:latin typeface="Times New Roman"/>
                <a:cs typeface="Times New Roman"/>
              </a:rPr>
              <a:t>2026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8300" y="4546670"/>
            <a:ext cx="5322570" cy="6805930"/>
          </a:xfrm>
          <a:prstGeom prst="rect">
            <a:avLst/>
          </a:prstGeom>
        </p:spPr>
        <p:txBody>
          <a:bodyPr wrap="square" lIns="0" tIns="9652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760"/>
              </a:spcBef>
            </a:pPr>
            <a:r>
              <a:rPr dirty="0" u="sng" sz="12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Court</a:t>
            </a:r>
            <a:r>
              <a:rPr dirty="0" u="sng" sz="12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2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No.</a:t>
            </a:r>
            <a:r>
              <a:rPr dirty="0" u="sng" sz="12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2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 </a:t>
            </a:r>
            <a:r>
              <a:rPr dirty="0" u="sng" sz="1200" spc="-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28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40"/>
              </a:spcBef>
            </a:pPr>
            <a:r>
              <a:rPr dirty="0" sz="1350" b="1">
                <a:latin typeface="Times New Roman"/>
                <a:cs typeface="Times New Roman"/>
              </a:rPr>
              <a:t>HON'BLE RAJEEV BHARTI, </a:t>
            </a:r>
            <a:r>
              <a:rPr dirty="0" sz="1350" spc="-25" b="1">
                <a:latin typeface="Times New Roman"/>
                <a:cs typeface="Times New Roman"/>
              </a:rPr>
              <a:t>J.</a:t>
            </a:r>
            <a:endParaRPr sz="1350">
              <a:latin typeface="Times New Roman"/>
              <a:cs typeface="Times New Roman"/>
            </a:endParaRPr>
          </a:p>
          <a:p>
            <a:pPr algn="just" marL="12700" marR="5715">
              <a:lnSpc>
                <a:spcPct val="145800"/>
              </a:lnSpc>
              <a:spcBef>
                <a:spcPts val="1185"/>
              </a:spcBef>
            </a:pPr>
            <a:r>
              <a:rPr dirty="0" sz="1200">
                <a:latin typeface="Arial"/>
                <a:cs typeface="Arial"/>
              </a:rPr>
              <a:t>Heard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Shri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Ishan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Baghel,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counsel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Shri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Nikhil </a:t>
            </a:r>
            <a:r>
              <a:rPr dirty="0" sz="1200">
                <a:latin typeface="Arial"/>
                <a:cs typeface="Arial"/>
              </a:rPr>
              <a:t>Singh, learned </a:t>
            </a:r>
            <a:r>
              <a:rPr dirty="0" sz="1200" spc="-10">
                <a:latin typeface="Arial"/>
                <a:cs typeface="Arial"/>
              </a:rPr>
              <a:t>A.G.A.-</a:t>
            </a:r>
            <a:r>
              <a:rPr dirty="0" sz="1200">
                <a:latin typeface="Arial"/>
                <a:cs typeface="Arial"/>
              </a:rPr>
              <a:t>Ist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 the State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 perused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 </a:t>
            </a:r>
            <a:r>
              <a:rPr dirty="0" sz="1200" spc="-10">
                <a:latin typeface="Arial"/>
                <a:cs typeface="Arial"/>
              </a:rPr>
              <a:t>record.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sz="12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Counter affidavit filed on behalf of respondent State is taken on </a:t>
            </a:r>
            <a:r>
              <a:rPr dirty="0" sz="1200" spc="-10">
                <a:latin typeface="Arial"/>
                <a:cs typeface="Arial"/>
              </a:rPr>
              <a:t>record.</a:t>
            </a: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7500"/>
              </a:lnSpc>
              <a:spcBef>
                <a:spcPts val="1375"/>
              </a:spcBef>
            </a:pP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instant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bail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application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been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filed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behalf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with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prayer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release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bail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during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trial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Case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No.78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1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2026 </a:t>
            </a:r>
            <a:r>
              <a:rPr dirty="0" sz="1200">
                <a:latin typeface="Arial"/>
                <a:cs typeface="Arial"/>
              </a:rPr>
              <a:t>under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sections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3(5),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61(2),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318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(4),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319(2),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336(2),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336(3),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337,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338,</a:t>
            </a:r>
            <a:r>
              <a:rPr dirty="0" sz="1200" spc="25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339,</a:t>
            </a:r>
            <a:endParaRPr sz="1200">
              <a:latin typeface="Arial"/>
              <a:cs typeface="Arial"/>
            </a:endParaRPr>
          </a:p>
          <a:p>
            <a:pPr algn="just" marL="12700" marR="5715">
              <a:lnSpc>
                <a:spcPct val="147500"/>
              </a:lnSpc>
            </a:pPr>
            <a:r>
              <a:rPr dirty="0" sz="1200">
                <a:latin typeface="Arial"/>
                <a:cs typeface="Arial"/>
              </a:rPr>
              <a:t>340(2)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B.N.S.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Sections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66-C,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66D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Information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Technology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Act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and </a:t>
            </a:r>
            <a:r>
              <a:rPr dirty="0" sz="1200">
                <a:latin typeface="Arial"/>
                <a:cs typeface="Arial"/>
              </a:rPr>
              <a:t>Section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42(2)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Telecommunication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Act,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Station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Cyber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Crime,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District Lucknow.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brief,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prosecution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case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30.06.2026,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about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22:00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hours,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on </a:t>
            </a:r>
            <a:r>
              <a:rPr dirty="0" sz="1200">
                <a:latin typeface="Arial"/>
                <a:cs typeface="Arial"/>
              </a:rPr>
              <a:t>receiving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secret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information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regarding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illegal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call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operating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from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11th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floor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Summit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Building,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Vibhuti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Khand,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Lucknow,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defrauding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U.S. </a:t>
            </a:r>
            <a:r>
              <a:rPr dirty="0" sz="1200">
                <a:latin typeface="Arial"/>
                <a:cs typeface="Arial"/>
              </a:rPr>
              <a:t>nationals,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police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team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conducted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raid.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Two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persons,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namely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Vikram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Singh </a:t>
            </a:r>
            <a:r>
              <a:rPr dirty="0" sz="1200">
                <a:latin typeface="Arial"/>
                <a:cs typeface="Arial"/>
              </a:rPr>
              <a:t>Parmar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(Manager)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Lalit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(Operations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Manager),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found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supervising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centre.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Their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laptops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contained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fraudulent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scripts,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“EYEBEAM”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dialer </a:t>
            </a:r>
            <a:r>
              <a:rPr dirty="0" sz="1200">
                <a:latin typeface="Arial"/>
                <a:cs typeface="Arial"/>
              </a:rPr>
              <a:t>application,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international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calling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numbers,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forged</a:t>
            </a:r>
            <a:r>
              <a:rPr dirty="0" sz="1200" spc="9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documents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emails </a:t>
            </a:r>
            <a:r>
              <a:rPr dirty="0" sz="1200">
                <a:latin typeface="Arial"/>
                <a:cs typeface="Arial"/>
              </a:rPr>
              <a:t>impersonating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U.S.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Courts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government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agencies.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During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interrogation,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allegedly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revealed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3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operation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was </a:t>
            </a:r>
            <a:r>
              <a:rPr dirty="0" sz="1200">
                <a:latin typeface="Arial"/>
                <a:cs typeface="Arial"/>
              </a:rPr>
              <a:t>conducted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three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stages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namely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Dialer,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Banker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Closer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wherein</a:t>
            </a:r>
            <a:r>
              <a:rPr dirty="0" sz="1200" spc="31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accused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impersonated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reputed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companies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U.S.</a:t>
            </a:r>
            <a:r>
              <a:rPr dirty="0" sz="1200" spc="2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government</a:t>
            </a:r>
            <a:r>
              <a:rPr dirty="0" sz="1200" spc="2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agencies,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54450" y="381000"/>
            <a:ext cx="1016000" cy="71462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42239" y="364778"/>
            <a:ext cx="965379" cy="1107788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660525" y="2615049"/>
          <a:ext cx="5362575" cy="1379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83990"/>
                <a:gridCol w="1302385"/>
              </a:tblGrid>
              <a:tr h="182245">
                <a:tc>
                  <a:txBody>
                    <a:bodyPr/>
                    <a:lstStyle/>
                    <a:p>
                      <a:pPr>
                        <a:lnSpc>
                          <a:spcPts val="1340"/>
                        </a:lnSpc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Jovita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Silva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@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Jovita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Joseph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Silva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2247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81610" marR="3175">
                        <a:lnSpc>
                          <a:spcPts val="1415"/>
                        </a:lnSpc>
                      </a:pP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.....Applicant(s)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273050">
                <a:tc>
                  <a:txBody>
                    <a:bodyPr/>
                    <a:lstStyle/>
                    <a:p>
                      <a:pPr marL="242633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Versus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6034"/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6991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State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U.P.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Thru.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Addl.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Chief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Secy.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Home</a:t>
                      </a:r>
                      <a:r>
                        <a:rPr dirty="0" sz="14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Lko.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91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40"/>
                        </a:lnSpc>
                        <a:spcBef>
                          <a:spcPts val="1605"/>
                        </a:spcBef>
                      </a:pP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.....Opposite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1540"/>
                        </a:lnSpc>
                      </a:pP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Party(s)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0383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660525" y="4075549"/>
          <a:ext cx="5353050" cy="494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6810"/>
                <a:gridCol w="441325"/>
                <a:gridCol w="2417444"/>
              </a:tblGrid>
              <a:tr h="196850">
                <a:tc>
                  <a:txBody>
                    <a:bodyPr/>
                    <a:lstStyle/>
                    <a:p>
                      <a:pPr>
                        <a:lnSpc>
                          <a:spcPts val="1450"/>
                        </a:lnSpc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Counsel</a:t>
                      </a:r>
                      <a:r>
                        <a:rPr dirty="0" sz="14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for</a:t>
                      </a:r>
                      <a:r>
                        <a:rPr dirty="0" sz="14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Applicant(s)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95885">
                        <a:lnSpc>
                          <a:spcPts val="1450"/>
                        </a:lnSpc>
                      </a:pPr>
                      <a:r>
                        <a:rPr dirty="0" sz="1400" spc="-50">
                          <a:latin typeface="Times New Roman"/>
                          <a:cs typeface="Times New Roman"/>
                        </a:rPr>
                        <a:t>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ts val="1450"/>
                        </a:lnSpc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Ishan</a:t>
                      </a:r>
                      <a:r>
                        <a:rPr dirty="0" sz="14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Baghel,</a:t>
                      </a:r>
                      <a:r>
                        <a:rPr dirty="0" sz="14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Sagar</a:t>
                      </a:r>
                      <a:r>
                        <a:rPr dirty="0" sz="14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Singh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297180">
                <a:tc>
                  <a:txBody>
                    <a:bodyPr/>
                    <a:lstStyle/>
                    <a:p>
                      <a:pPr>
                        <a:lnSpc>
                          <a:spcPts val="1525"/>
                        </a:lnSpc>
                      </a:pPr>
                      <a:r>
                        <a:rPr dirty="0" sz="1400">
                          <a:latin typeface="Times New Roman"/>
                          <a:cs typeface="Times New Roman"/>
                        </a:rPr>
                        <a:t>Counsel</a:t>
                      </a:r>
                      <a:r>
                        <a:rPr dirty="0" sz="14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for</a:t>
                      </a:r>
                      <a:r>
                        <a:rPr dirty="0" sz="14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>
                          <a:latin typeface="Times New Roman"/>
                          <a:cs typeface="Times New Roman"/>
                        </a:rPr>
                        <a:t>Opposite</a:t>
                      </a:r>
                      <a:r>
                        <a:rPr dirty="0" sz="14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10">
                          <a:latin typeface="Times New Roman"/>
                          <a:cs typeface="Times New Roman"/>
                        </a:rPr>
                        <a:t>Party(s)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95885">
                        <a:lnSpc>
                          <a:spcPts val="1525"/>
                        </a:lnSpc>
                      </a:pPr>
                      <a:r>
                        <a:rPr dirty="0" sz="1400" spc="-50">
                          <a:latin typeface="Times New Roman"/>
                          <a:cs typeface="Times New Roman"/>
                        </a:rPr>
                        <a:t>: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ts val="1525"/>
                        </a:lnSpc>
                      </a:pPr>
                      <a:r>
                        <a:rPr dirty="0" sz="1400" spc="-20">
                          <a:latin typeface="Times New Roman"/>
                          <a:cs typeface="Times New Roman"/>
                        </a:rPr>
                        <a:t>G.A.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7746" y="1208278"/>
            <a:ext cx="137223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BAIL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No.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6408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of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2026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8300" y="1398778"/>
            <a:ext cx="5323205" cy="9991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819150">
              <a:lnSpc>
                <a:spcPct val="100000"/>
              </a:lnSpc>
              <a:spcBef>
                <a:spcPts val="100"/>
              </a:spcBef>
            </a:pPr>
            <a:r>
              <a:rPr dirty="0" sz="1100" spc="-5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deceived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victims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by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creating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fake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security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legal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threats,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induced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them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transfer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money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through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gift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cards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cryptocurrency.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alleged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proceeds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were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collected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distributed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through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various</a:t>
            </a:r>
            <a:r>
              <a:rPr dirty="0" sz="1200" spc="2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channels, </a:t>
            </a:r>
            <a:r>
              <a:rPr dirty="0" sz="1200">
                <a:latin typeface="Arial"/>
                <a:cs typeface="Arial"/>
              </a:rPr>
              <a:t>including </a:t>
            </a:r>
            <a:r>
              <a:rPr dirty="0" sz="1200" spc="-10">
                <a:latin typeface="Arial"/>
                <a:cs typeface="Arial"/>
              </a:rPr>
              <a:t>Hawala.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all,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119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persons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(92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27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women)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arrested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from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spot.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police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allegedly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recovered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103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laptops,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68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calling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iPhones,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109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mobile </a:t>
            </a:r>
            <a:r>
              <a:rPr dirty="0" sz="1200">
                <a:latin typeface="Arial"/>
                <a:cs typeface="Arial"/>
              </a:rPr>
              <a:t>phones,</a:t>
            </a:r>
            <a:r>
              <a:rPr dirty="0" sz="1200" spc="4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116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headphones,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111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laptop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chargers,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99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mice,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one</a:t>
            </a:r>
            <a:r>
              <a:rPr dirty="0" sz="1200" spc="459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biometric </a:t>
            </a:r>
            <a:r>
              <a:rPr dirty="0" sz="1200">
                <a:latin typeface="Arial"/>
                <a:cs typeface="Arial"/>
              </a:rPr>
              <a:t>attendance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machine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eight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routers,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which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were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seized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sealed</a:t>
            </a:r>
            <a:r>
              <a:rPr dirty="0" sz="1200" spc="3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in </a:t>
            </a:r>
            <a:r>
              <a:rPr dirty="0" sz="1200">
                <a:latin typeface="Arial"/>
                <a:cs typeface="Arial"/>
              </a:rPr>
              <a:t>accordance with the prosecution </a:t>
            </a:r>
            <a:r>
              <a:rPr dirty="0" sz="1200" spc="-10">
                <a:latin typeface="Arial"/>
                <a:cs typeface="Arial"/>
              </a:rPr>
              <a:t>case.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Counsel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had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joined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company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only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mid-June,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2026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still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undergoing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training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period </a:t>
            </a:r>
            <a:r>
              <a:rPr dirty="0" sz="1200">
                <a:latin typeface="Arial"/>
                <a:cs typeface="Arial"/>
              </a:rPr>
              <a:t>when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alleged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incident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took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place.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is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single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mother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sole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parent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seven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years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old</a:t>
            </a:r>
            <a:r>
              <a:rPr dirty="0" sz="1200" spc="13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daughter, </a:t>
            </a:r>
            <a:r>
              <a:rPr dirty="0" sz="1200">
                <a:latin typeface="Arial"/>
                <a:cs typeface="Arial"/>
              </a:rPr>
              <a:t>Anavia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Shaikh,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autistic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requires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regular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care</a:t>
            </a:r>
            <a:r>
              <a:rPr dirty="0" sz="1200" spc="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attention.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was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applicant’s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incarceration,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minor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child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has </a:t>
            </a:r>
            <a:r>
              <a:rPr dirty="0" sz="1200">
                <a:latin typeface="Arial"/>
                <a:cs typeface="Arial"/>
              </a:rPr>
              <a:t>been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left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sole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care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nanny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Maharashtra,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there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immediate </a:t>
            </a:r>
            <a:r>
              <a:rPr dirty="0" sz="1200">
                <a:latin typeface="Arial"/>
                <a:cs typeface="Arial"/>
              </a:rPr>
              <a:t>family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member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relative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available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look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after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her.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medical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records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of </a:t>
            </a:r>
            <a:r>
              <a:rPr dirty="0" sz="1200">
                <a:latin typeface="Arial"/>
                <a:cs typeface="Arial"/>
              </a:rPr>
              <a:t>the applicant’s daughter have been brought on record as Annexure No. </a:t>
            </a:r>
            <a:r>
              <a:rPr dirty="0" sz="1200" spc="-25">
                <a:latin typeface="Arial"/>
                <a:cs typeface="Arial"/>
              </a:rPr>
              <a:t>2.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counsel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that,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since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present</a:t>
            </a:r>
            <a:r>
              <a:rPr dirty="0" sz="1200" spc="34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case </a:t>
            </a:r>
            <a:r>
              <a:rPr dirty="0" sz="1200">
                <a:latin typeface="Arial"/>
                <a:cs typeface="Arial"/>
              </a:rPr>
              <a:t>pertains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alleged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cybercrime,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investigation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substantially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dependent </a:t>
            </a:r>
            <a:r>
              <a:rPr dirty="0" sz="1200">
                <a:latin typeface="Arial"/>
                <a:cs typeface="Arial"/>
              </a:rPr>
              <a:t>upon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seizure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examination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electronic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devices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documentary </a:t>
            </a:r>
            <a:r>
              <a:rPr dirty="0" sz="1200">
                <a:latin typeface="Arial"/>
                <a:cs typeface="Arial"/>
              </a:rPr>
              <a:t>evidence,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which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have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already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been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seized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custody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Investigating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Agency;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hence,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custodial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interrogation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applicant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required.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although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alleged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raid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conducted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30.06.2026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about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10:00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p.m.,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FIR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lodged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only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01.07.2026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at </a:t>
            </a:r>
            <a:r>
              <a:rPr dirty="0" sz="1200">
                <a:latin typeface="Arial"/>
                <a:cs typeface="Arial"/>
              </a:rPr>
              <a:t>about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9:20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p.m.,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after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delay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approximately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24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hours.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</a:t>
            </a:r>
            <a:r>
              <a:rPr dirty="0" sz="1200" spc="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submitted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FIR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neither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provided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nor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other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accused </a:t>
            </a:r>
            <a:r>
              <a:rPr dirty="0" sz="1200">
                <a:latin typeface="Arial"/>
                <a:cs typeface="Arial"/>
              </a:rPr>
              <a:t>persons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their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family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members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and,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significantly,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uploaded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online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only </a:t>
            </a:r>
            <a:r>
              <a:rPr dirty="0" sz="1200">
                <a:latin typeface="Arial"/>
                <a:cs typeface="Arial"/>
              </a:rPr>
              <a:t>after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about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four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days,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contrary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guidelines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laid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down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by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6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Hon’ble </a:t>
            </a:r>
            <a:r>
              <a:rPr dirty="0" sz="1200">
                <a:latin typeface="Arial"/>
                <a:cs typeface="Arial"/>
              </a:rPr>
              <a:t>Supreme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Court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regarding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prompt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uploading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FIRs.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Counsel</a:t>
            </a:r>
            <a:r>
              <a:rPr dirty="0" sz="1200" spc="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that,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even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if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allegations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contained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FIR </a:t>
            </a:r>
            <a:r>
              <a:rPr dirty="0" sz="1200">
                <a:latin typeface="Arial"/>
                <a:cs typeface="Arial"/>
              </a:rPr>
              <a:t>are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taken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true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their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face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value,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specific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offence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made</a:t>
            </a:r>
            <a:r>
              <a:rPr dirty="0" sz="1200" spc="2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out </a:t>
            </a:r>
            <a:r>
              <a:rPr dirty="0" sz="1200">
                <a:latin typeface="Arial"/>
                <a:cs typeface="Arial"/>
              </a:rPr>
              <a:t>against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employees,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including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present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applicant.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further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neither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beneficiary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nor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recipient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5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any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7746" y="1208278"/>
            <a:ext cx="137223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BAIL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No.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6408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of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2026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8300" y="1398778"/>
            <a:ext cx="5322570" cy="9813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818515">
              <a:lnSpc>
                <a:spcPct val="100000"/>
              </a:lnSpc>
              <a:spcBef>
                <a:spcPts val="100"/>
              </a:spcBef>
            </a:pPr>
            <a:r>
              <a:rPr dirty="0" sz="1100" spc="-50">
                <a:latin typeface="Times New Roman"/>
                <a:cs typeface="Times New Roman"/>
              </a:rPr>
              <a:t>3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proceeds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arising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alleged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cyber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fraud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merely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</a:t>
            </a:r>
            <a:r>
              <a:rPr dirty="0" sz="1200" spc="1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ordinary </a:t>
            </a:r>
            <a:r>
              <a:rPr dirty="0" sz="1200">
                <a:latin typeface="Arial"/>
                <a:cs typeface="Arial"/>
              </a:rPr>
              <a:t>employee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drawing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meagre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salary.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Counsel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1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that, </a:t>
            </a:r>
            <a:r>
              <a:rPr dirty="0" sz="1200">
                <a:latin typeface="Arial"/>
                <a:cs typeface="Arial"/>
              </a:rPr>
              <a:t>even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according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FIR,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alleged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principal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beneficiaries</a:t>
            </a:r>
            <a:r>
              <a:rPr dirty="0" sz="1200" spc="25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persons </a:t>
            </a:r>
            <a:r>
              <a:rPr dirty="0" sz="1200">
                <a:latin typeface="Arial"/>
                <a:cs typeface="Arial"/>
              </a:rPr>
              <a:t>controlling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said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activities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Vikram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Singh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Parmar,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Charles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Vineet </a:t>
            </a:r>
            <a:r>
              <a:rPr dirty="0" sz="1200">
                <a:latin typeface="Arial"/>
                <a:cs typeface="Arial"/>
              </a:rPr>
              <a:t>Sharma,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specific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role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financial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benefit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has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been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attributed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present </a:t>
            </a:r>
            <a:r>
              <a:rPr dirty="0" sz="1200" spc="-10">
                <a:latin typeface="Arial"/>
                <a:cs typeface="Arial"/>
              </a:rPr>
              <a:t>applicant.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Counsel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2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has </a:t>
            </a:r>
            <a:r>
              <a:rPr dirty="0" sz="1200">
                <a:latin typeface="Arial"/>
                <a:cs typeface="Arial"/>
              </a:rPr>
              <a:t>clean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antecedents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has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previous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criminal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history.</a:t>
            </a:r>
            <a:r>
              <a:rPr dirty="0" sz="1200" spc="4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48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further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there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likelihood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repeating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any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offence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or </a:t>
            </a:r>
            <a:r>
              <a:rPr dirty="0" sz="1200">
                <a:latin typeface="Arial"/>
                <a:cs typeface="Arial"/>
              </a:rPr>
              <a:t>influencing,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intimidating,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otherwise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interfering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with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witnesses,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if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released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bail.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undertakes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cooperate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with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trial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proceedings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and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remain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present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before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Trial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Court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each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every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date,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when </a:t>
            </a:r>
            <a:r>
              <a:rPr dirty="0" sz="1200" spc="-10">
                <a:latin typeface="Arial"/>
                <a:cs typeface="Arial"/>
              </a:rPr>
              <a:t>required.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Per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contra,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Shri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Nikhil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Singh,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A.G.A.-</a:t>
            </a:r>
            <a:r>
              <a:rPr dirty="0" sz="1200">
                <a:latin typeface="Arial"/>
                <a:cs typeface="Arial"/>
              </a:rPr>
              <a:t>Ist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appearing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State,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while </a:t>
            </a:r>
            <a:r>
              <a:rPr dirty="0" sz="1200">
                <a:latin typeface="Arial"/>
                <a:cs typeface="Arial"/>
              </a:rPr>
              <a:t>vehemently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opposing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prayer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bail,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allegations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against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serious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relate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organized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cyber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fraud</a:t>
            </a:r>
            <a:r>
              <a:rPr dirty="0" sz="1200" spc="2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operation </a:t>
            </a:r>
            <a:r>
              <a:rPr dirty="0" sz="1200">
                <a:latin typeface="Arial"/>
                <a:cs typeface="Arial"/>
              </a:rPr>
              <a:t>allegedly</a:t>
            </a:r>
            <a:r>
              <a:rPr dirty="0" sz="1200" spc="3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being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conducted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from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premises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question,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wherein</a:t>
            </a:r>
            <a:r>
              <a:rPr dirty="0" sz="1200" spc="3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foreign </a:t>
            </a:r>
            <a:r>
              <a:rPr dirty="0" sz="1200">
                <a:latin typeface="Arial"/>
                <a:cs typeface="Arial"/>
              </a:rPr>
              <a:t>nationals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were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targeted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defrauded.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229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applicant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admittedly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present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place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occurrence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working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said </a:t>
            </a:r>
            <a:r>
              <a:rPr dirty="0" sz="1200">
                <a:latin typeface="Arial"/>
                <a:cs typeface="Arial"/>
              </a:rPr>
              <a:t>establishment;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therefore,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this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stage,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exact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role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extent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her </a:t>
            </a:r>
            <a:r>
              <a:rPr dirty="0" sz="1200">
                <a:latin typeface="Arial"/>
                <a:cs typeface="Arial"/>
              </a:rPr>
              <a:t>knowledge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involvement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cannot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conclusively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determined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merely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basis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assertion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was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newly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appointed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employee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undergoing </a:t>
            </a:r>
            <a:r>
              <a:rPr dirty="0" sz="1200">
                <a:latin typeface="Arial"/>
                <a:cs typeface="Arial"/>
              </a:rPr>
              <a:t>training.</a:t>
            </a:r>
            <a:r>
              <a:rPr dirty="0" sz="1200" spc="2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A.G.A.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submitted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being</a:t>
            </a:r>
            <a:r>
              <a:rPr dirty="0" sz="1200" spc="9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an </a:t>
            </a:r>
            <a:r>
              <a:rPr dirty="0" sz="1200">
                <a:latin typeface="Arial"/>
                <a:cs typeface="Arial"/>
              </a:rPr>
              <a:t>employee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establishment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does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not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by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itself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rule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out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knowledge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or </a:t>
            </a:r>
            <a:r>
              <a:rPr dirty="0" sz="1200">
                <a:latin typeface="Arial"/>
                <a:cs typeface="Arial"/>
              </a:rPr>
              <a:t>participation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alleged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activities,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role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required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assessed </a:t>
            </a:r>
            <a:r>
              <a:rPr dirty="0" sz="1200">
                <a:latin typeface="Arial"/>
                <a:cs typeface="Arial"/>
              </a:rPr>
              <a:t>on the basis of the material collected during </a:t>
            </a:r>
            <a:r>
              <a:rPr dirty="0" sz="1200" spc="-10">
                <a:latin typeface="Arial"/>
                <a:cs typeface="Arial"/>
              </a:rPr>
              <a:t>investigation.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  <a:spcBef>
                <a:spcPts val="5"/>
              </a:spcBef>
            </a:pPr>
            <a:r>
              <a:rPr dirty="0" sz="1200">
                <a:latin typeface="Arial"/>
                <a:cs typeface="Arial"/>
              </a:rPr>
              <a:t>Having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heard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counsel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parties,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this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Court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conscious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fact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cyber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fraud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serious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menace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which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adversely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affects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financial </a:t>
            </a:r>
            <a:r>
              <a:rPr dirty="0" sz="1200">
                <a:latin typeface="Arial"/>
                <a:cs typeface="Arial"/>
              </a:rPr>
              <a:t>security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innocent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members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public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erodes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confidence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14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community.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However,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while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considering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application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bail,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7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Court </a:t>
            </a:r>
            <a:r>
              <a:rPr dirty="0" sz="1200">
                <a:latin typeface="Arial"/>
                <a:cs typeface="Arial"/>
              </a:rPr>
              <a:t>cannot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be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wholly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insensitive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rights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0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liberty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00">
                <a:latin typeface="Arial"/>
                <a:cs typeface="Arial"/>
              </a:rPr>
              <a:t>  </a:t>
            </a:r>
            <a:r>
              <a:rPr dirty="0" sz="1200" spc="-10">
                <a:latin typeface="Arial"/>
                <a:cs typeface="Arial"/>
              </a:rPr>
              <a:t>accused, </a:t>
            </a:r>
            <a:r>
              <a:rPr dirty="0" sz="1200">
                <a:latin typeface="Arial"/>
                <a:cs typeface="Arial"/>
              </a:rPr>
              <a:t>particularly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when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guilt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has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not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yet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been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established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by</a:t>
            </a:r>
            <a:r>
              <a:rPr dirty="0" sz="1200" spc="110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competent </a:t>
            </a:r>
            <a:r>
              <a:rPr dirty="0" sz="1200" spc="-10">
                <a:latin typeface="Arial"/>
                <a:cs typeface="Arial"/>
              </a:rPr>
              <a:t>court.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7746" y="1208278"/>
            <a:ext cx="137223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BAIL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No.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6408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of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2026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8300" y="1398778"/>
            <a:ext cx="5322570" cy="10024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818515">
              <a:lnSpc>
                <a:spcPct val="100000"/>
              </a:lnSpc>
              <a:spcBef>
                <a:spcPts val="100"/>
              </a:spcBef>
            </a:pPr>
            <a:r>
              <a:rPr dirty="0" sz="1100" spc="-50">
                <a:latin typeface="Times New Roman"/>
                <a:cs typeface="Times New Roman"/>
              </a:rPr>
              <a:t>4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appears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laptops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mobile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phone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have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been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allegedly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recovered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from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applicant.</a:t>
            </a:r>
            <a:r>
              <a:rPr dirty="0" sz="1200" spc="4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also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evident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from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record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relevant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articles</a:t>
            </a:r>
            <a:r>
              <a:rPr dirty="0" sz="1200" spc="10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and </a:t>
            </a:r>
            <a:r>
              <a:rPr dirty="0" sz="1200">
                <a:latin typeface="Arial"/>
                <a:cs typeface="Arial"/>
              </a:rPr>
              <a:t>electronic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devices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have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already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been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seized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by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investigating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agency</a:t>
            </a:r>
            <a:r>
              <a:rPr dirty="0" sz="1200" spc="10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and </a:t>
            </a:r>
            <a:r>
              <a:rPr dirty="0" sz="1200">
                <a:latin typeface="Arial"/>
                <a:cs typeface="Arial"/>
              </a:rPr>
              <a:t>are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its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custody.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such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circumstances,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apprehension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tampering</a:t>
            </a:r>
            <a:r>
              <a:rPr dirty="0" sz="1200" spc="6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with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material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evidence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does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not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appear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well-founded.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Once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material </a:t>
            </a:r>
            <a:r>
              <a:rPr dirty="0" sz="1200">
                <a:latin typeface="Arial"/>
                <a:cs typeface="Arial"/>
              </a:rPr>
              <a:t>sought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relied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upon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by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prosecution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has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already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been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secured,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continued</a:t>
            </a:r>
            <a:r>
              <a:rPr dirty="0" sz="1200" spc="3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custodial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detention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would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not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serve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any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meaningful </a:t>
            </a:r>
            <a:r>
              <a:rPr dirty="0" sz="1200">
                <a:latin typeface="Arial"/>
                <a:cs typeface="Arial"/>
              </a:rPr>
              <a:t>purpose,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particularly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when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further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custodial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interrogation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not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shown</a:t>
            </a:r>
            <a:r>
              <a:rPr dirty="0" sz="1200" spc="14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to </a:t>
            </a:r>
            <a:r>
              <a:rPr dirty="0" sz="1200">
                <a:latin typeface="Arial"/>
                <a:cs typeface="Arial"/>
              </a:rPr>
              <a:t>be </a:t>
            </a:r>
            <a:r>
              <a:rPr dirty="0" sz="1200" spc="-10">
                <a:latin typeface="Arial"/>
                <a:cs typeface="Arial"/>
              </a:rPr>
              <a:t>necessary.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Considering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submissions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learned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counsel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both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sides,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nature</a:t>
            </a:r>
            <a:r>
              <a:rPr dirty="0" sz="1200" spc="36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of </a:t>
            </a:r>
            <a:r>
              <a:rPr dirty="0" sz="1200">
                <a:latin typeface="Arial"/>
                <a:cs typeface="Arial"/>
              </a:rPr>
              <a:t>accusation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severity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punishment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case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conviction,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nature</a:t>
            </a:r>
            <a:r>
              <a:rPr dirty="0" sz="1200" spc="4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of </a:t>
            </a:r>
            <a:r>
              <a:rPr dirty="0" sz="1200">
                <a:latin typeface="Arial"/>
                <a:cs typeface="Arial"/>
              </a:rPr>
              <a:t>supporting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evidence,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prima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facie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satisfaction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Court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0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applicant </a:t>
            </a:r>
            <a:r>
              <a:rPr dirty="0" sz="1200">
                <a:latin typeface="Arial"/>
                <a:cs typeface="Arial"/>
              </a:rPr>
              <a:t>being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young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lady,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reformative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theory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punishment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considering</a:t>
            </a:r>
            <a:r>
              <a:rPr dirty="0" sz="1200" spc="1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larger </a:t>
            </a:r>
            <a:r>
              <a:rPr dirty="0" sz="1200">
                <a:latin typeface="Arial"/>
                <a:cs typeface="Arial"/>
              </a:rPr>
              <a:t>mandate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Article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21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Constitution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India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without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expressing </a:t>
            </a:r>
            <a:r>
              <a:rPr dirty="0" sz="1200">
                <a:latin typeface="Arial"/>
                <a:cs typeface="Arial"/>
              </a:rPr>
              <a:t>any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view on the merits of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 case, I find it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 be a fit case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 </a:t>
            </a:r>
            <a:r>
              <a:rPr dirty="0" sz="1200" spc="-10">
                <a:latin typeface="Arial"/>
                <a:cs typeface="Arial"/>
              </a:rPr>
              <a:t>bail.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sz="12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</a:pPr>
            <a:r>
              <a:rPr dirty="0" sz="1200">
                <a:latin typeface="Arial"/>
                <a:cs typeface="Arial"/>
              </a:rPr>
              <a:t>Accordingly, the bail application is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10" b="1" i="1">
                <a:latin typeface="Arial"/>
                <a:cs typeface="Arial"/>
              </a:rPr>
              <a:t>allowed.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Let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applicant-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Jovita</a:t>
            </a:r>
            <a:r>
              <a:rPr dirty="0" sz="1200" spc="19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D</a:t>
            </a:r>
            <a:r>
              <a:rPr dirty="0" sz="1200" spc="19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Silva</a:t>
            </a:r>
            <a:r>
              <a:rPr dirty="0" sz="1200" spc="190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@</a:t>
            </a:r>
            <a:r>
              <a:rPr dirty="0" sz="1200" spc="19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Jovita</a:t>
            </a:r>
            <a:r>
              <a:rPr dirty="0" sz="1200" spc="19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Joseph</a:t>
            </a:r>
            <a:r>
              <a:rPr dirty="0" sz="1200" spc="19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D</a:t>
            </a:r>
            <a:r>
              <a:rPr dirty="0" sz="1200" spc="195" b="1" i="1">
                <a:latin typeface="Arial"/>
                <a:cs typeface="Arial"/>
              </a:rPr>
              <a:t> </a:t>
            </a:r>
            <a:r>
              <a:rPr dirty="0" sz="1200" b="1" i="1">
                <a:latin typeface="Arial"/>
                <a:cs typeface="Arial"/>
              </a:rPr>
              <a:t>Silva </a:t>
            </a:r>
            <a:r>
              <a:rPr dirty="0" sz="1200">
                <a:latin typeface="Arial"/>
                <a:cs typeface="Arial"/>
              </a:rPr>
              <a:t>involved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aforementioned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crime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released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bail,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furnishing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personal</a:t>
            </a:r>
            <a:r>
              <a:rPr dirty="0" sz="1200" spc="9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bond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two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sureties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each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like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amount,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satisfaction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3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court </a:t>
            </a:r>
            <a:r>
              <a:rPr dirty="0" sz="1200">
                <a:latin typeface="Arial"/>
                <a:cs typeface="Arial"/>
              </a:rPr>
              <a:t>concerned, with the following </a:t>
            </a:r>
            <a:r>
              <a:rPr dirty="0" sz="1200" spc="-10">
                <a:latin typeface="Arial"/>
                <a:cs typeface="Arial"/>
              </a:rPr>
              <a:t>conditions:-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 algn="just" marL="12700" marR="6350" indent="306705">
              <a:lnSpc>
                <a:spcPct val="147500"/>
              </a:lnSpc>
              <a:buAutoNum type="arabicParenBoth"/>
              <a:tabLst>
                <a:tab pos="319405" algn="l"/>
              </a:tabLst>
            </a:pP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shall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not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tamper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with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prosecution</a:t>
            </a:r>
            <a:r>
              <a:rPr dirty="0" sz="1200" spc="14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evidence</a:t>
            </a:r>
            <a:r>
              <a:rPr dirty="0" sz="1200" spc="135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by </a:t>
            </a:r>
            <a:r>
              <a:rPr dirty="0" sz="1200">
                <a:latin typeface="Arial"/>
                <a:cs typeface="Arial"/>
              </a:rPr>
              <a:t>intimidating/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pressurizing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witnesses,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otherwise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during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investigation </a:t>
            </a:r>
            <a:r>
              <a:rPr dirty="0" sz="1200">
                <a:latin typeface="Arial"/>
                <a:cs typeface="Arial"/>
              </a:rPr>
              <a:t>or </a:t>
            </a:r>
            <a:r>
              <a:rPr dirty="0" sz="1200" spc="-10">
                <a:latin typeface="Arial"/>
                <a:cs typeface="Arial"/>
              </a:rPr>
              <a:t>trial;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arenBoth"/>
            </a:pPr>
            <a:endParaRPr sz="1200">
              <a:latin typeface="Arial"/>
              <a:cs typeface="Arial"/>
            </a:endParaRPr>
          </a:p>
          <a:p>
            <a:pPr algn="just" marL="12700" marR="5080" indent="236220">
              <a:lnSpc>
                <a:spcPct val="147500"/>
              </a:lnSpc>
              <a:buAutoNum type="arabicParenBoth"/>
              <a:tabLst>
                <a:tab pos="248920" algn="l"/>
              </a:tabLst>
            </a:pP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shall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file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undertaking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effect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she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shall</a:t>
            </a:r>
            <a:r>
              <a:rPr dirty="0" sz="1200" spc="5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not</a:t>
            </a:r>
            <a:r>
              <a:rPr dirty="0" sz="1200" spc="6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seek </a:t>
            </a:r>
            <a:r>
              <a:rPr dirty="0" sz="1200">
                <a:latin typeface="Arial"/>
                <a:cs typeface="Arial"/>
              </a:rPr>
              <a:t>any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adjournment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dates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fixed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evidence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when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witnesses</a:t>
            </a:r>
            <a:r>
              <a:rPr dirty="0" sz="1200" spc="29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are </a:t>
            </a:r>
            <a:r>
              <a:rPr dirty="0" sz="1200">
                <a:latin typeface="Arial"/>
                <a:cs typeface="Arial"/>
              </a:rPr>
              <a:t>present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court.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shall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remain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present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before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trial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court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each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date </a:t>
            </a:r>
            <a:r>
              <a:rPr dirty="0" sz="1200">
                <a:latin typeface="Arial"/>
                <a:cs typeface="Arial"/>
              </a:rPr>
              <a:t>fixed,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either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personally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through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his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counsel.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absence,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without </a:t>
            </a:r>
            <a:r>
              <a:rPr dirty="0" sz="1200">
                <a:latin typeface="Arial"/>
                <a:cs typeface="Arial"/>
              </a:rPr>
              <a:t>sufficient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cause,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trial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court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may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proceed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against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him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under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Section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229-</a:t>
            </a:r>
            <a:r>
              <a:rPr dirty="0" sz="1200" spc="-50">
                <a:latin typeface="Arial"/>
                <a:cs typeface="Arial"/>
              </a:rPr>
              <a:t>A </a:t>
            </a:r>
            <a:r>
              <a:rPr dirty="0" sz="1200">
                <a:latin typeface="Arial"/>
                <a:cs typeface="Arial"/>
              </a:rPr>
              <a:t>of the Indian Penal </a:t>
            </a:r>
            <a:r>
              <a:rPr dirty="0" sz="1200" spc="-10">
                <a:latin typeface="Arial"/>
                <a:cs typeface="Arial"/>
              </a:rPr>
              <a:t>Code;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AutoNum type="arabicParenBoth"/>
            </a:pPr>
            <a:endParaRPr sz="1200">
              <a:latin typeface="Arial"/>
              <a:cs typeface="Arial"/>
            </a:endParaRPr>
          </a:p>
          <a:p>
            <a:pPr algn="just" marL="12700" marR="5080" indent="237490">
              <a:lnSpc>
                <a:spcPct val="147500"/>
              </a:lnSpc>
              <a:spcBef>
                <a:spcPts val="5"/>
              </a:spcBef>
              <a:buAutoNum type="arabicParenBoth"/>
              <a:tabLst>
                <a:tab pos="250190" algn="l"/>
              </a:tabLst>
            </a:pP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shall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remain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present,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person,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before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trial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court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dates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fixed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for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(i)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opening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case,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(ii)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framing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charge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(iii)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recording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statement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under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Section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313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Cr.P.C.;</a:t>
            </a:r>
            <a:r>
              <a:rPr dirty="0" sz="1200" spc="-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and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8300" y="5824473"/>
            <a:ext cx="1235710" cy="342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605"/>
              </a:lnSpc>
              <a:spcBef>
                <a:spcPts val="100"/>
              </a:spcBef>
            </a:pPr>
            <a:r>
              <a:rPr dirty="0" sz="1400" b="1">
                <a:latin typeface="Times New Roman"/>
                <a:cs typeface="Times New Roman"/>
              </a:rPr>
              <a:t>August 19, </a:t>
            </a:r>
            <a:r>
              <a:rPr dirty="0" sz="1400" spc="-20" b="1">
                <a:latin typeface="Times New Roman"/>
                <a:cs typeface="Times New Roman"/>
              </a:rPr>
              <a:t>2026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885"/>
              </a:lnSpc>
            </a:pPr>
            <a:r>
              <a:rPr dirty="0" sz="800" spc="-10">
                <a:latin typeface="Times New Roman"/>
                <a:cs typeface="Times New Roman"/>
              </a:rPr>
              <a:t>Shukla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87746" y="1208278"/>
            <a:ext cx="137223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Times New Roman"/>
                <a:cs typeface="Times New Roman"/>
              </a:rPr>
              <a:t>BAIL</a:t>
            </a:r>
            <a:r>
              <a:rPr dirty="0" sz="1100" spc="-15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No.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6408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>
                <a:latin typeface="Times New Roman"/>
                <a:cs typeface="Times New Roman"/>
              </a:rPr>
              <a:t>of</a:t>
            </a:r>
            <a:r>
              <a:rPr dirty="0" sz="1100" spc="-10">
                <a:latin typeface="Times New Roman"/>
                <a:cs typeface="Times New Roman"/>
              </a:rPr>
              <a:t> </a:t>
            </a:r>
            <a:r>
              <a:rPr dirty="0" sz="1100" spc="-20">
                <a:latin typeface="Times New Roman"/>
                <a:cs typeface="Times New Roman"/>
              </a:rPr>
              <a:t>2026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38300" y="1398778"/>
            <a:ext cx="5322570" cy="3662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818515">
              <a:lnSpc>
                <a:spcPct val="100000"/>
              </a:lnSpc>
              <a:spcBef>
                <a:spcPts val="100"/>
              </a:spcBef>
            </a:pPr>
            <a:r>
              <a:rPr dirty="0" sz="1100" spc="-50">
                <a:latin typeface="Times New Roman"/>
                <a:cs typeface="Times New Roman"/>
              </a:rPr>
              <a:t>5</a:t>
            </a: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47500"/>
              </a:lnSpc>
              <a:spcBef>
                <a:spcPts val="1200"/>
              </a:spcBef>
            </a:pPr>
            <a:r>
              <a:rPr dirty="0" sz="1200">
                <a:latin typeface="Arial"/>
                <a:cs typeface="Arial"/>
              </a:rPr>
              <a:t>(4)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case,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misuses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liberty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bail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during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trial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order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to </a:t>
            </a:r>
            <a:r>
              <a:rPr dirty="0" sz="1200">
                <a:latin typeface="Arial"/>
                <a:cs typeface="Arial"/>
              </a:rPr>
              <a:t>secure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her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presence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proclamation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under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Section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82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Cr.P.C.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issued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the </a:t>
            </a:r>
            <a:r>
              <a:rPr dirty="0" sz="1200">
                <a:latin typeface="Arial"/>
                <a:cs typeface="Arial"/>
              </a:rPr>
              <a:t>applicant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fails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appear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before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court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on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2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date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fixed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125">
                <a:latin typeface="Arial"/>
                <a:cs typeface="Arial"/>
              </a:rPr>
              <a:t>  </a:t>
            </a:r>
            <a:r>
              <a:rPr dirty="0" sz="1200" spc="-20">
                <a:latin typeface="Arial"/>
                <a:cs typeface="Arial"/>
              </a:rPr>
              <a:t>suc</a:t>
            </a:r>
            <a:r>
              <a:rPr dirty="0" sz="1200" spc="-20">
                <a:latin typeface="Arial"/>
                <a:cs typeface="Arial"/>
              </a:rPr>
              <a:t>h</a:t>
            </a:r>
            <a:r>
              <a:rPr dirty="0" sz="1200" spc="-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proclamation,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trial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court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shall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initiate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proceedings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against</a:t>
            </a:r>
            <a:r>
              <a:rPr dirty="0" sz="1200" spc="165">
                <a:latin typeface="Arial"/>
                <a:cs typeface="Arial"/>
              </a:rPr>
              <a:t>  </a:t>
            </a:r>
            <a:r>
              <a:rPr dirty="0" sz="1200">
                <a:latin typeface="Arial"/>
                <a:cs typeface="Arial"/>
              </a:rPr>
              <a:t>her,</a:t>
            </a:r>
            <a:r>
              <a:rPr dirty="0" sz="1200" spc="160">
                <a:latin typeface="Arial"/>
                <a:cs typeface="Arial"/>
              </a:rPr>
              <a:t>  </a:t>
            </a:r>
            <a:r>
              <a:rPr dirty="0" sz="1200" spc="-25">
                <a:latin typeface="Arial"/>
                <a:cs typeface="Arial"/>
              </a:rPr>
              <a:t>i</a:t>
            </a:r>
            <a:r>
              <a:rPr dirty="0" sz="1200" spc="-25">
                <a:latin typeface="Arial"/>
                <a:cs typeface="Arial"/>
              </a:rPr>
              <a:t>n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accordance with law under Section 174-A of the Indian Penal </a:t>
            </a:r>
            <a:r>
              <a:rPr dirty="0" sz="1200" spc="-10">
                <a:latin typeface="Arial"/>
                <a:cs typeface="Arial"/>
              </a:rPr>
              <a:t>Code.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715">
              <a:lnSpc>
                <a:spcPct val="147500"/>
              </a:lnSpc>
            </a:pP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identity,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status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residential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proof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sureties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will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verified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by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court </a:t>
            </a:r>
            <a:r>
              <a:rPr dirty="0" sz="1200">
                <a:latin typeface="Arial"/>
                <a:cs typeface="Arial"/>
              </a:rPr>
              <a:t>concerned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case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breach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any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above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conditions,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204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court </a:t>
            </a:r>
            <a:r>
              <a:rPr dirty="0" sz="1200">
                <a:latin typeface="Arial"/>
                <a:cs typeface="Arial"/>
              </a:rPr>
              <a:t>below shall be at liberty to cancel the bail and send the applicant to </a:t>
            </a:r>
            <a:r>
              <a:rPr dirty="0" sz="1200" spc="-10">
                <a:latin typeface="Arial"/>
                <a:cs typeface="Arial"/>
              </a:rPr>
              <a:t>prison.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Arial"/>
              <a:cs typeface="Arial"/>
            </a:endParaRPr>
          </a:p>
          <a:p>
            <a:pPr algn="just" marL="12700" marR="5080">
              <a:lnSpc>
                <a:spcPct val="145800"/>
              </a:lnSpc>
            </a:pPr>
            <a:r>
              <a:rPr dirty="0" sz="1200">
                <a:latin typeface="Arial"/>
                <a:cs typeface="Arial"/>
              </a:rPr>
              <a:t>It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clarified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that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observations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made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this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order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are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strictly</a:t>
            </a:r>
            <a:r>
              <a:rPr dirty="0" sz="1200" spc="1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confined</a:t>
            </a:r>
            <a:r>
              <a:rPr dirty="0" sz="1200" spc="14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to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disposal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this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bail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application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must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not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be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construed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to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have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any </a:t>
            </a:r>
            <a:r>
              <a:rPr dirty="0" sz="1200">
                <a:latin typeface="Arial"/>
                <a:cs typeface="Arial"/>
              </a:rPr>
              <a:t>reflection on the merits of the </a:t>
            </a:r>
            <a:r>
              <a:rPr dirty="0" sz="1200" spc="-10">
                <a:latin typeface="Arial"/>
                <a:cs typeface="Arial"/>
              </a:rPr>
              <a:t>case.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15304" y="5632068"/>
            <a:ext cx="1334770" cy="231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50" b="1">
                <a:latin typeface="Times New Roman"/>
                <a:cs typeface="Times New Roman"/>
              </a:rPr>
              <a:t>(Rajeev</a:t>
            </a:r>
            <a:r>
              <a:rPr dirty="0" sz="1350" spc="-45" b="1">
                <a:latin typeface="Times New Roman"/>
                <a:cs typeface="Times New Roman"/>
              </a:rPr>
              <a:t> </a:t>
            </a:r>
            <a:r>
              <a:rPr dirty="0" sz="1350" spc="-10" b="1">
                <a:latin typeface="Times New Roman"/>
                <a:cs typeface="Times New Roman"/>
              </a:rPr>
              <a:t>Bharti,J.)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700" y="12291568"/>
            <a:ext cx="1313180" cy="34544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12700" marR="246379">
              <a:lnSpc>
                <a:spcPts val="600"/>
              </a:lnSpc>
              <a:spcBef>
                <a:spcPts val="220"/>
              </a:spcBef>
            </a:pPr>
            <a:r>
              <a:rPr dirty="0" sz="600" spc="-10">
                <a:latin typeface="Arial"/>
                <a:cs typeface="Arial"/>
              </a:rPr>
              <a:t>Digitally </a:t>
            </a:r>
            <a:r>
              <a:rPr dirty="0" sz="600">
                <a:latin typeface="Arial"/>
                <a:cs typeface="Arial"/>
              </a:rPr>
              <a:t>signed by </a:t>
            </a:r>
            <a:r>
              <a:rPr dirty="0" sz="600" spc="-25">
                <a:latin typeface="Arial"/>
                <a:cs typeface="Arial"/>
              </a:rPr>
              <a:t>:-</a:t>
            </a:r>
            <a:r>
              <a:rPr dirty="0" sz="600">
                <a:latin typeface="Arial"/>
                <a:cs typeface="Arial"/>
              </a:rPr>
              <a:t>ASHUTOSH</a:t>
            </a:r>
            <a:r>
              <a:rPr dirty="0" sz="600" spc="-3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KUMAR</a:t>
            </a:r>
            <a:r>
              <a:rPr dirty="0" sz="600" spc="-30">
                <a:latin typeface="Arial"/>
                <a:cs typeface="Arial"/>
              </a:rPr>
              <a:t> </a:t>
            </a:r>
            <a:r>
              <a:rPr dirty="0" sz="600" spc="-10">
                <a:latin typeface="Arial"/>
                <a:cs typeface="Arial"/>
              </a:rPr>
              <a:t>SHUKLA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540"/>
              </a:lnSpc>
            </a:pPr>
            <a:r>
              <a:rPr dirty="0" sz="600">
                <a:latin typeface="Arial"/>
                <a:cs typeface="Arial"/>
              </a:rPr>
              <a:t>High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Court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of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Judicature</a:t>
            </a:r>
            <a:r>
              <a:rPr dirty="0" sz="600" spc="-10">
                <a:latin typeface="Arial"/>
                <a:cs typeface="Arial"/>
              </a:rPr>
              <a:t> </a:t>
            </a:r>
            <a:r>
              <a:rPr dirty="0" sz="600">
                <a:latin typeface="Arial"/>
                <a:cs typeface="Arial"/>
              </a:rPr>
              <a:t>at</a:t>
            </a:r>
            <a:r>
              <a:rPr dirty="0" sz="600" spc="-15">
                <a:latin typeface="Arial"/>
                <a:cs typeface="Arial"/>
              </a:rPr>
              <a:t> </a:t>
            </a:r>
            <a:r>
              <a:rPr dirty="0" sz="600" spc="-10">
                <a:latin typeface="Arial"/>
                <a:cs typeface="Arial"/>
              </a:rPr>
              <a:t>Allahabad,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660"/>
              </a:lnSpc>
            </a:pPr>
            <a:r>
              <a:rPr dirty="0" sz="600">
                <a:latin typeface="Arial"/>
                <a:cs typeface="Arial"/>
              </a:rPr>
              <a:t>Lucknow</a:t>
            </a:r>
            <a:r>
              <a:rPr dirty="0" sz="600" spc="-25">
                <a:latin typeface="Arial"/>
                <a:cs typeface="Arial"/>
              </a:rPr>
              <a:t> </a:t>
            </a:r>
            <a:r>
              <a:rPr dirty="0" sz="600" spc="-10">
                <a:latin typeface="Arial"/>
                <a:cs typeface="Arial"/>
              </a:rPr>
              <a:t>Bench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2026-08-22T11:06:05Z</dcterms:created>
  <dcterms:modified xsi:type="dcterms:W3CDTF">2026-08-22T11:06:05Z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2026-08-20T00:00:00Z</vt:filetime>
  </property>
  <property fmtid="{D5CDD505-2E9C-101B-9397-08002B2CF9AE}" pid="3" name="LastSaved">
    <vt:filetime>2026-08-22T00:00:00Z</vt:filetime>
  </property>
  <property fmtid="{D5CDD505-2E9C-101B-9397-08002B2CF9AE}" pid="4" name="Producer">
    <vt:lpwstr>iText® 7.1.13 ©2000-2020 iText Group NV (High Court of Judicature at Allahabad; licensed version); modified using iText® Core 7.2.6 (AGPL version) ©2000-2024 Apryse Group NV</vt:lpwstr>
  </property>
</Properties>
</file>